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2"/>
  </p:notesMasterIdLst>
  <p:handoutMasterIdLst>
    <p:handoutMasterId r:id="rId13"/>
  </p:handoutMasterIdLst>
  <p:sldIdLst>
    <p:sldId id="256" r:id="rId2"/>
    <p:sldId id="386" r:id="rId3"/>
    <p:sldId id="388" r:id="rId4"/>
    <p:sldId id="389" r:id="rId5"/>
    <p:sldId id="397" r:id="rId6"/>
    <p:sldId id="400" r:id="rId7"/>
    <p:sldId id="398" r:id="rId8"/>
    <p:sldId id="401" r:id="rId9"/>
    <p:sldId id="402" r:id="rId10"/>
    <p:sldId id="39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ShadowVerse</a:t>
            </a:r>
            <a:br>
              <a:rPr lang="en-US" altLang="ko-KR" dirty="0"/>
            </a:br>
            <a:r>
              <a:rPr lang="ko-KR" altLang="en-US" sz="4800" dirty="0"/>
              <a:t>진화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8E71862-537E-4879-8E97-BD4E3CB42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96873"/>
              </p:ext>
            </p:extLst>
          </p:nvPr>
        </p:nvGraphicFramePr>
        <p:xfrm>
          <a:off x="1055528" y="1270530"/>
          <a:ext cx="10080943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단조로울 수 있는 전투에 변수 추가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각자의 턴을 주고 받는 턴제 게임의 전투 방식상 선공 플레이어는 게임을 주도하고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후공 플레이어는 상대에게 끌려가는 전투 흐름을 보이는 경우가 많으며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추종자는 소환된 턴에 행동을 할 수 없기 때문에 상대의 행동에 즉각적으로 반응하여 대응하기 어렵다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추종자를 진화 시킬 경우 진화한 추종자는 소환된 턴 상대 추종자를 공격할 수 있게 되기에 기존보다 빠른 즉각적인 행동이 가능해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추종자 소환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추종자 사망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등과 같은 기존 효과 발동 타이밍과 다른 새로운 발동 타이밍이 추가되어 기존의 게임 흐름보다 능동적인 전투의 흐름을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진화 시스템은 플레이어가 전투에서 느낄 수 있는 단조로움을 해소시킬 변수로써 작용하여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매 전투마다 플레이어에게 다양한 경험을 주고 플레이어가 전투에서 느끼는 재미를 증가시킨다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게임의 선공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후공 밸런스 조절을 위한 요소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05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턴제 카드 게임에서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간의 밸런스 언제나 문제가 되는 요소이다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흐름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판도가 선공 플레이어에게 유리한 방향으로 흘러가는 상황이 흔히 발생한다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턴제 카드 게임들이 해당 밸런스적 문제를 해결하기 위한 다양한 해결책을 제시하였고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경우 진화 시스템을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밸런스 조절을 위한 요소로 활용하였다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선공 플레이어가 후공 플레이어보다 유리한 이유는 위에서 설명한 것과 같다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서로 번갈아 행동하는 턴제 게임의 특성상 선공 플레이어가 먼저 행동하고 후공 플레이어는 선공 플레이어의 행동에 대응하여 전투를 이어가게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큰 변수가 없는 이상 전투의 흐름을 이끌어가는 것은 먼저 행동할 수 있는 선공 플레이어 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플레이어는 선공 플레이어에게 끌려가는 경우가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주목한 부분은 후공 플레이어가 전투의 흐름을 빼앗기 위해서 큰 변수가 필요하다는 것이고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이때 변수를 만들어 줄 수 있는 것이 바로 진화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플레이어는 선공 플레이어 보다 진화를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 빨리 사용할 수 있으며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기본적으로 지급되는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더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플레이어는 선공 플레이어 보다 변수를 더 빠르게 만들 수 있고 더 많이 만들 수 있는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이처럼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는 진화 시스템을 선공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후공 밸런스 조절을 위한 요소로써 활용하였고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이는 게임의 밸런스를 안정화 시켜 게임을 플레이 하는 플레이어의 숫자가 유지될 수 있게 되는 이유가 되었다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988937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A2F3D4-4A09-4FE6-92D7-65EB74CC901B}"/>
              </a:ext>
            </a:extLst>
          </p:cNvPr>
          <p:cNvSpPr/>
          <p:nvPr/>
        </p:nvSpPr>
        <p:spPr>
          <a:xfrm>
            <a:off x="1159934" y="1862668"/>
            <a:ext cx="2692399" cy="15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1.1 </a:t>
            </a:r>
            <a:r>
              <a:rPr lang="ko-KR" altLang="en-US" sz="1100" dirty="0"/>
              <a:t>즉각적인 대응</a:t>
            </a:r>
          </a:p>
        </p:txBody>
      </p:sp>
    </p:spTree>
    <p:extLst>
      <p:ext uri="{BB962C8B-B14F-4D97-AF65-F5344CB8AC3E}">
        <p14:creationId xmlns:p14="http://schemas.microsoft.com/office/powerpoint/2010/main" val="1129605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77869"/>
              </p:ext>
            </p:extLst>
          </p:nvPr>
        </p:nvGraphicFramePr>
        <p:xfrm>
          <a:off x="695324" y="1268413"/>
          <a:ext cx="10801350" cy="491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35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필드에 소환되어 있는 기물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추종자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 EP(Evolve Point)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 소비하여 진화 시키는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ShadowVerse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고유의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각 플레이어는 선공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턴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후공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턴 부터 한 턴에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번 미진화 추종자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장을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EP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개 소모하여 진화 시킬 수 있으며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추종자는 진화 시 능력치가 상승하거나 추가적인 능력을 얻는 등의 변화를 얻는다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진화한 추종자가 이번 턴에 공격을 하지 않았을 경우 상대 추종자를 공격할 수 있다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(EP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는 전투 시작 시 선후공에 따라서 최대치가 결정되며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전투 시작 시 최대치 만큼 부여된다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카드 게임에서 가장 기본이 되는 승리법은 적의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LP(Life Point)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으로 만드는 것이며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LP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으로 만드는 가장 기본적인 방법은 기물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추종자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로 상대 플레이어를 공격하는 것이다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빠르게 적을 공격할 수 있는 환경일 수록 전투 시간이 짧아 지게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문제는 너무 짧은 전투 시간은 플레이어에게 큰 재미를 줄 수 없고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전투 시간이 너무 짧아지는 것을 방지하기 위하여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카드 게임은 기물의 공격에 대한 제약을 가진다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제약은 크게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가지 부류가 있으며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번째는 선공 플레이어는 첫 턴에 기물로 공격을 할 수 없는 부류이고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번째는 각 플레이어가 소환한 기물은 소환된 턴에 공격할 수 없는 부류다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는 소환한 기물은 소환된 턴에 공격할 수 없는 부류로</a:t>
                      </a: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해당 부류에는 기물이 행동 하기 위해 소환과 공격에 각각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턴씩 총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턴이 필요하게 되어 전투의 시간이 과도하게 증가하거나</a:t>
                      </a: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공격적인 플레이와 해당 공격을 막는 방어적인 플레이로 전투가 고착화되어 전투가 단조로워질 수 있다는 단점이 존재한다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진화 시스템은 이러한 단점을 보완하는 시스템으로 제한적이지만 기물이 소환된 턴에 즉각적으로 공격할 수 있게 하여 상대의 기물에 빠르게 반응하여 전투의 흐름을 가져올 수 있으며</a:t>
                      </a:r>
                      <a:r>
                        <a:rPr lang="en-US" altLang="ko-KR" sz="1400" b="1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능력치가 상승하거나 추가적으로 획득하는 능력을 활용하여 전투의 전략을 증가시켜 전투를 단조롭지 않게 해준다</a:t>
                      </a:r>
                      <a:r>
                        <a:rPr lang="en-US" altLang="ko-KR" sz="14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</a:t>
            </a:r>
            <a:endParaRPr lang="en-US" altLang="ko-KR" sz="2400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2B97D809-D0DF-4F45-8384-2345B5BC8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47318"/>
              </p:ext>
            </p:extLst>
          </p:nvPr>
        </p:nvGraphicFramePr>
        <p:xfrm>
          <a:off x="2071528" y="1806287"/>
          <a:ext cx="804894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901">
                  <a:extLst>
                    <a:ext uri="{9D8B030D-6E8A-4147-A177-3AD203B41FA5}">
                      <a16:colId xmlns:a16="http://schemas.microsoft.com/office/drawing/2014/main" val="3049599765"/>
                    </a:ext>
                  </a:extLst>
                </a:gridCol>
                <a:gridCol w="2084780">
                  <a:extLst>
                    <a:ext uri="{9D8B030D-6E8A-4147-A177-3AD203B41FA5}">
                      <a16:colId xmlns:a16="http://schemas.microsoft.com/office/drawing/2014/main" val="2660427586"/>
                    </a:ext>
                  </a:extLst>
                </a:gridCol>
                <a:gridCol w="3217261">
                  <a:extLst>
                    <a:ext uri="{9D8B030D-6E8A-4147-A177-3AD203B41FA5}">
                      <a16:colId xmlns:a16="http://schemas.microsoft.com/office/drawing/2014/main" val="415778731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선후공에 따른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EP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412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최대치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진화 가능 타이밍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477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선공 플레이어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74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후공 플레이어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09679"/>
                  </a:ext>
                </a:extLst>
              </a:tr>
            </a:tbl>
          </a:graphicData>
        </a:graphic>
      </p:graphicFrame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7B8BB17B-6D4A-4EC4-81F1-9333137FF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11476"/>
              </p:ext>
            </p:extLst>
          </p:nvPr>
        </p:nvGraphicFramePr>
        <p:xfrm>
          <a:off x="2071526" y="3330006"/>
          <a:ext cx="8048943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8943">
                  <a:extLst>
                    <a:ext uri="{9D8B030D-6E8A-4147-A177-3AD203B41FA5}">
                      <a16:colId xmlns:a16="http://schemas.microsoft.com/office/drawing/2014/main" val="30495997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진화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412918"/>
                  </a:ext>
                </a:extLst>
              </a:tr>
              <a:tr h="209292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소모하는 것으로 미 진화 상태의 추종자를 진화 시킬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74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추종자가 진화할 경우 능력치가 증가하거나 능력이 추가된다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09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능력치가 증가하는 경우 보통 공격력과 체력이 각각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씩 증가한다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03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진화한 추종자가 이번 턴 공격을 하지 않았을 경우 상대 추종자를 공격할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569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각 플레이어는 </a:t>
                      </a:r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소모하여 추종자를 진화 시키는 것을 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턴에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번만 할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317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소모하지 않고 별도의 방법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추종자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마법진에 능력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으로 추종자를 진화 시킬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924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32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 전 상태 및 진화 가능 턴 알고리즘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3665527-5307-4047-B952-3A41448CA83F}"/>
              </a:ext>
            </a:extLst>
          </p:cNvPr>
          <p:cNvGrpSpPr/>
          <p:nvPr/>
        </p:nvGrpSpPr>
        <p:grpSpPr>
          <a:xfrm>
            <a:off x="1620042" y="1262484"/>
            <a:ext cx="8951916" cy="2211448"/>
            <a:chOff x="1582059" y="1275694"/>
            <a:chExt cx="8951916" cy="221144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6BD97E1-B78D-4824-BEF0-63E2186006DB}"/>
                </a:ext>
              </a:extLst>
            </p:cNvPr>
            <p:cNvGrpSpPr/>
            <p:nvPr/>
          </p:nvGrpSpPr>
          <p:grpSpPr>
            <a:xfrm>
              <a:off x="1582059" y="1275694"/>
              <a:ext cx="2685198" cy="1836103"/>
              <a:chOff x="6933132" y="1275694"/>
              <a:chExt cx="2685198" cy="183610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C97F164-30DF-452F-A77A-E82F91AC8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6933132" y="1275694"/>
                <a:ext cx="2685198" cy="155910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629EC1-20A6-4EE4-BE79-80832DB06CE2}"/>
                  </a:ext>
                </a:extLst>
              </p:cNvPr>
              <p:cNvSpPr txBox="1"/>
              <p:nvPr/>
            </p:nvSpPr>
            <p:spPr>
              <a:xfrm>
                <a:off x="6933134" y="2834798"/>
                <a:ext cx="2685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진화 구슬 비활성화 상태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1970E33-C789-430A-915D-ADE8A28E9EA0}"/>
                </a:ext>
              </a:extLst>
            </p:cNvPr>
            <p:cNvGrpSpPr/>
            <p:nvPr/>
          </p:nvGrpSpPr>
          <p:grpSpPr>
            <a:xfrm>
              <a:off x="4803421" y="1281707"/>
              <a:ext cx="5730554" cy="2205435"/>
              <a:chOff x="695321" y="1281707"/>
              <a:chExt cx="5730554" cy="220543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4A748826-9840-482B-81F6-E5ED8C7931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3740677" y="1281707"/>
                <a:ext cx="2685198" cy="155910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2B019DD-44FB-4F48-ACAA-2651CFB0F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950" b="14445"/>
              <a:stretch/>
            </p:blipFill>
            <p:spPr>
              <a:xfrm>
                <a:off x="695321" y="1281707"/>
                <a:ext cx="2685198" cy="155910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01D0E4-79BA-462B-AB12-9FC2B3E84797}"/>
                  </a:ext>
                </a:extLst>
              </p:cNvPr>
              <p:cNvSpPr txBox="1"/>
              <p:nvPr/>
            </p:nvSpPr>
            <p:spPr>
              <a:xfrm>
                <a:off x="695321" y="2848092"/>
                <a:ext cx="2685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필드에 소환된 추종자 클릭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995431-02D4-415B-8F3E-31706D44174F}"/>
                  </a:ext>
                </a:extLst>
              </p:cNvPr>
              <p:cNvSpPr txBox="1"/>
              <p:nvPr/>
            </p:nvSpPr>
            <p:spPr>
              <a:xfrm>
                <a:off x="3740675" y="2840811"/>
                <a:ext cx="26851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1. </a:t>
                </a:r>
                <a:r>
                  <a:rPr lang="ko-KR" altLang="en-US" sz="1200" b="1" dirty="0"/>
                  <a:t>클릭한 추종자 상태창</a:t>
                </a:r>
                <a:endParaRPr lang="en-US" altLang="ko-KR" sz="1200" b="1" dirty="0"/>
              </a:p>
              <a:p>
                <a:pPr algn="ctr"/>
                <a:r>
                  <a:rPr lang="ko-KR" altLang="en-US" sz="1200" b="1" dirty="0"/>
                  <a:t>진화 버튼이 없는 상태로 팝업</a:t>
                </a:r>
                <a:endParaRPr lang="en-US" altLang="ko-KR" sz="1200" b="1" dirty="0"/>
              </a:p>
              <a:p>
                <a:pPr algn="ctr"/>
                <a:r>
                  <a:rPr lang="en-US" altLang="ko-KR" sz="1200" b="1" dirty="0"/>
                  <a:t>2. </a:t>
                </a:r>
                <a:r>
                  <a:rPr lang="ko-KR" altLang="en-US" sz="1200" b="1" dirty="0"/>
                  <a:t>진화 가능까지 남은 턴 표기</a:t>
                </a:r>
                <a:endParaRPr lang="en-US" altLang="ko-KR" sz="1200" b="1" dirty="0"/>
              </a:p>
            </p:txBody>
          </p:sp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C67D4ADF-39C2-4815-8E29-42F79C9390DD}"/>
                  </a:ext>
                </a:extLst>
              </p:cNvPr>
              <p:cNvSpPr/>
              <p:nvPr/>
            </p:nvSpPr>
            <p:spPr>
              <a:xfrm>
                <a:off x="3441579" y="1945362"/>
                <a:ext cx="238036" cy="231794"/>
              </a:xfrm>
              <a:prstGeom prst="rightArrow">
                <a:avLst>
                  <a:gd name="adj1" fmla="val 33606"/>
                  <a:gd name="adj2" fmla="val 4272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E2CC371-81CD-4AB6-84E8-4397A8C986C4}"/>
              </a:ext>
            </a:extLst>
          </p:cNvPr>
          <p:cNvGrpSpPr/>
          <p:nvPr/>
        </p:nvGrpSpPr>
        <p:grpSpPr>
          <a:xfrm>
            <a:off x="1819128" y="3771522"/>
            <a:ext cx="8553746" cy="2212080"/>
            <a:chOff x="1819126" y="1711183"/>
            <a:chExt cx="8553746" cy="221208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A062712-D24A-49C5-A3B4-694D88D3E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8"/>
            <a:stretch/>
          </p:blipFill>
          <p:spPr>
            <a:xfrm>
              <a:off x="4864479" y="1717829"/>
              <a:ext cx="2685198" cy="155910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545287E-A379-4BCF-8CF5-1C98B9682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7687676" y="1711183"/>
              <a:ext cx="2685196" cy="155910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A8AD0AF-2F5B-42C7-BE0F-51A65B4E8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7" b="14074"/>
            <a:stretch/>
          </p:blipFill>
          <p:spPr>
            <a:xfrm>
              <a:off x="1819128" y="1717829"/>
              <a:ext cx="2685197" cy="15591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113B53-DE7F-4E92-B9E2-BEF89D2D4272}"/>
                </a:ext>
              </a:extLst>
            </p:cNvPr>
            <p:cNvSpPr txBox="1"/>
            <p:nvPr/>
          </p:nvSpPr>
          <p:spPr>
            <a:xfrm>
              <a:off x="1819126" y="3270286"/>
              <a:ext cx="26851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가능 턴 도달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759020-A664-4A2B-8C18-03585F1B40D3}"/>
                </a:ext>
              </a:extLst>
            </p:cNvPr>
            <p:cNvSpPr txBox="1"/>
            <p:nvPr/>
          </p:nvSpPr>
          <p:spPr>
            <a:xfrm>
              <a:off x="4864481" y="3276932"/>
              <a:ext cx="543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진화가능 텍스트 팝업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진화 구슬 활성화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en-US" altLang="ko-KR" sz="1200" b="1" dirty="0"/>
                <a:t>EP </a:t>
              </a:r>
              <a:r>
                <a:rPr lang="ko-KR" altLang="en-US" sz="1200" b="1" dirty="0"/>
                <a:t>표기</a:t>
              </a:r>
              <a:endParaRPr lang="en-US" altLang="ko-KR" sz="1200" b="1" dirty="0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E25E813C-C338-455B-AB07-67C2753C5593}"/>
                </a:ext>
              </a:extLst>
            </p:cNvPr>
            <p:cNvSpPr/>
            <p:nvPr/>
          </p:nvSpPr>
          <p:spPr>
            <a:xfrm>
              <a:off x="4565383" y="2381483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34A16FB0-B88A-4E82-A0EE-4999145512D0}"/>
              </a:ext>
            </a:extLst>
          </p:cNvPr>
          <p:cNvSpPr/>
          <p:nvPr/>
        </p:nvSpPr>
        <p:spPr>
          <a:xfrm>
            <a:off x="8536780" y="4862914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FA0A50B-B67B-4932-AC76-1E76283951B0}"/>
              </a:ext>
            </a:extLst>
          </p:cNvPr>
          <p:cNvSpPr/>
          <p:nvPr/>
        </p:nvSpPr>
        <p:spPr>
          <a:xfrm>
            <a:off x="6005929" y="1971912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0404EB-A96E-42DC-B261-98BAF5D53216}"/>
              </a:ext>
            </a:extLst>
          </p:cNvPr>
          <p:cNvSpPr/>
          <p:nvPr/>
        </p:nvSpPr>
        <p:spPr>
          <a:xfrm>
            <a:off x="7916127" y="1297961"/>
            <a:ext cx="951648" cy="1457381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BAA302A-304D-4DDA-A5C3-4E7EAB9D7D16}"/>
              </a:ext>
            </a:extLst>
          </p:cNvPr>
          <p:cNvSpPr/>
          <p:nvPr/>
        </p:nvSpPr>
        <p:spPr>
          <a:xfrm>
            <a:off x="8046595" y="2082275"/>
            <a:ext cx="690711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99FD03B-5B2A-41B4-9E71-F9908D83FF59}"/>
              </a:ext>
            </a:extLst>
          </p:cNvPr>
          <p:cNvSpPr/>
          <p:nvPr/>
        </p:nvSpPr>
        <p:spPr>
          <a:xfrm>
            <a:off x="5549855" y="4373172"/>
            <a:ext cx="1314449" cy="412750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0FDD6BF-0E30-42B6-80F2-955056CFB2C2}"/>
              </a:ext>
            </a:extLst>
          </p:cNvPr>
          <p:cNvSpPr/>
          <p:nvPr/>
        </p:nvSpPr>
        <p:spPr>
          <a:xfrm>
            <a:off x="3298031" y="4592998"/>
            <a:ext cx="359569" cy="3181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98022F4-A246-44CF-B754-062F45B907A9}"/>
              </a:ext>
            </a:extLst>
          </p:cNvPr>
          <p:cNvSpPr/>
          <p:nvPr/>
        </p:nvSpPr>
        <p:spPr>
          <a:xfrm>
            <a:off x="8656421" y="4893870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38FF529-4E75-4561-A3B0-2A436E83963B}"/>
              </a:ext>
            </a:extLst>
          </p:cNvPr>
          <p:cNvSpPr/>
          <p:nvPr/>
        </p:nvSpPr>
        <p:spPr>
          <a:xfrm>
            <a:off x="2466180" y="2371050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70F988-0690-403E-A73C-84A5E65A43D7}"/>
              </a:ext>
            </a:extLst>
          </p:cNvPr>
          <p:cNvGrpSpPr/>
          <p:nvPr/>
        </p:nvGrpSpPr>
        <p:grpSpPr>
          <a:xfrm>
            <a:off x="8836160" y="1345446"/>
            <a:ext cx="388232" cy="246221"/>
            <a:chOff x="8836160" y="1542853"/>
            <a:chExt cx="388232" cy="246221"/>
          </a:xfrm>
        </p:grpSpPr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78BA3000-1BB8-48CC-96D4-33A7AAA63DCC}"/>
                </a:ext>
              </a:extLst>
            </p:cNvPr>
            <p:cNvSpPr/>
            <p:nvPr/>
          </p:nvSpPr>
          <p:spPr>
            <a:xfrm rot="10800000">
              <a:off x="8836160" y="1550067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56FFB8-F8FC-46DD-853B-12B70A3A9352}"/>
                </a:ext>
              </a:extLst>
            </p:cNvPr>
            <p:cNvSpPr txBox="1"/>
            <p:nvPr/>
          </p:nvSpPr>
          <p:spPr>
            <a:xfrm>
              <a:off x="8953500" y="1542853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742A447-8A1C-47EF-82A8-693593ECBA59}"/>
              </a:ext>
            </a:extLst>
          </p:cNvPr>
          <p:cNvGrpSpPr/>
          <p:nvPr/>
        </p:nvGrpSpPr>
        <p:grpSpPr>
          <a:xfrm>
            <a:off x="8737306" y="2022573"/>
            <a:ext cx="388232" cy="246221"/>
            <a:chOff x="8737306" y="2219980"/>
            <a:chExt cx="388232" cy="246221"/>
          </a:xfrm>
        </p:grpSpPr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B1AD632C-FEAC-4971-B870-56911B55305E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06B655-2731-4909-9AE1-D41B160B04C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772252E-5FDB-4B5C-ADD1-662F7EC31698}"/>
              </a:ext>
            </a:extLst>
          </p:cNvPr>
          <p:cNvGrpSpPr/>
          <p:nvPr/>
        </p:nvGrpSpPr>
        <p:grpSpPr>
          <a:xfrm>
            <a:off x="6864304" y="4460379"/>
            <a:ext cx="388232" cy="246221"/>
            <a:chOff x="8737306" y="2219980"/>
            <a:chExt cx="388232" cy="246221"/>
          </a:xfrm>
        </p:grpSpPr>
        <p:sp>
          <p:nvSpPr>
            <p:cNvPr id="89" name="화살표: 오른쪽 88">
              <a:extLst>
                <a:ext uri="{FF2B5EF4-FFF2-40B4-BE49-F238E27FC236}">
                  <a16:creationId xmlns:a16="http://schemas.microsoft.com/office/drawing/2014/main" id="{234DED3A-81B4-42B7-B7F6-08935687D90E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30B4670-250A-4132-AFDA-A7DC98F2B4BE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2AD259F-1BD7-4E77-A514-A4CAAD21B29E}"/>
              </a:ext>
            </a:extLst>
          </p:cNvPr>
          <p:cNvGrpSpPr/>
          <p:nvPr/>
        </p:nvGrpSpPr>
        <p:grpSpPr>
          <a:xfrm rot="10800000">
            <a:off x="8109486" y="4936351"/>
            <a:ext cx="388232" cy="246221"/>
            <a:chOff x="8737306" y="2219980"/>
            <a:chExt cx="388232" cy="246221"/>
          </a:xfrm>
        </p:grpSpPr>
        <p:sp>
          <p:nvSpPr>
            <p:cNvPr id="92" name="화살표: 오른쪽 91">
              <a:extLst>
                <a:ext uri="{FF2B5EF4-FFF2-40B4-BE49-F238E27FC236}">
                  <a16:creationId xmlns:a16="http://schemas.microsoft.com/office/drawing/2014/main" id="{F7F43955-AC00-4AF0-A548-FA85FA39CAB1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D71A1CF-93C1-4FF1-93CA-D89B5F89F075}"/>
                </a:ext>
              </a:extLst>
            </p:cNvPr>
            <p:cNvSpPr txBox="1"/>
            <p:nvPr/>
          </p:nvSpPr>
          <p:spPr>
            <a:xfrm rot="10800000"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D741837-822F-4DCA-8E0D-354B7AE95EFE}"/>
              </a:ext>
            </a:extLst>
          </p:cNvPr>
          <p:cNvGrpSpPr/>
          <p:nvPr/>
        </p:nvGrpSpPr>
        <p:grpSpPr>
          <a:xfrm>
            <a:off x="8789195" y="4813240"/>
            <a:ext cx="388232" cy="246221"/>
            <a:chOff x="8737306" y="2219980"/>
            <a:chExt cx="388232" cy="246221"/>
          </a:xfrm>
        </p:grpSpPr>
        <p:sp>
          <p:nvSpPr>
            <p:cNvPr id="95" name="화살표: 오른쪽 94">
              <a:extLst>
                <a:ext uri="{FF2B5EF4-FFF2-40B4-BE49-F238E27FC236}">
                  <a16:creationId xmlns:a16="http://schemas.microsoft.com/office/drawing/2014/main" id="{2E4741A6-8A62-4FE5-A3A1-131C07C94DA8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2A2837F-DD83-4EF0-959C-F2A1713A8BEC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C4BAC5-CA67-47F1-B175-163A1CE19021}"/>
              </a:ext>
            </a:extLst>
          </p:cNvPr>
          <p:cNvSpPr txBox="1"/>
          <p:nvPr/>
        </p:nvSpPr>
        <p:spPr>
          <a:xfrm>
            <a:off x="6363492" y="3504727"/>
            <a:ext cx="5133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</a:t>
            </a:r>
            <a:r>
              <a:rPr lang="en-US" altLang="ko-KR" sz="1000" dirty="0"/>
              <a:t>6 </a:t>
            </a:r>
            <a:r>
              <a:rPr lang="ko-KR" altLang="en-US" sz="1000" dirty="0"/>
              <a:t>슬라이드에 추종자 상태창 차트에서 같이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1F9FFA-9FA4-46E2-9FAA-CCE931431689}"/>
              </a:ext>
            </a:extLst>
          </p:cNvPr>
          <p:cNvSpPr txBox="1"/>
          <p:nvPr/>
        </p:nvSpPr>
        <p:spPr>
          <a:xfrm>
            <a:off x="1206336" y="3445302"/>
            <a:ext cx="3512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추후 다른 문서에서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179CB4-4CDF-4B18-8A46-BADBC1DFEA90}"/>
              </a:ext>
            </a:extLst>
          </p:cNvPr>
          <p:cNvSpPr txBox="1"/>
          <p:nvPr/>
        </p:nvSpPr>
        <p:spPr>
          <a:xfrm>
            <a:off x="4343514" y="5996912"/>
            <a:ext cx="3512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추후 다른 문서에서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3779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상태창 사용</a:t>
            </a:r>
            <a:r>
              <a:rPr lang="en-US" altLang="ko-KR" sz="2400" dirty="0"/>
              <a:t>) </a:t>
            </a: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F3A7A12-C7F2-418D-922D-69F2C804B838}"/>
              </a:ext>
            </a:extLst>
          </p:cNvPr>
          <p:cNvGrpSpPr/>
          <p:nvPr/>
        </p:nvGrpSpPr>
        <p:grpSpPr>
          <a:xfrm>
            <a:off x="3272803" y="1459891"/>
            <a:ext cx="5730550" cy="2024305"/>
            <a:chOff x="3272803" y="1459891"/>
            <a:chExt cx="5730550" cy="202430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6D76840-C984-4592-8375-73277771E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318156" y="1463430"/>
              <a:ext cx="2685196" cy="155910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C9C8A49-9821-4FCE-A81B-1C9EB6EEA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3272804" y="1459891"/>
              <a:ext cx="2685196" cy="155910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9DF73A-D17B-404B-8D52-449159683D96}"/>
                </a:ext>
              </a:extLst>
            </p:cNvPr>
            <p:cNvSpPr txBox="1"/>
            <p:nvPr/>
          </p:nvSpPr>
          <p:spPr>
            <a:xfrm>
              <a:off x="3272803" y="3018993"/>
              <a:ext cx="2685197" cy="21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필드에 소환된 추종자 클릭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A41FB3-CB84-41F9-A332-9D1D018E4BF1}"/>
                </a:ext>
              </a:extLst>
            </p:cNvPr>
            <p:cNvSpPr txBox="1"/>
            <p:nvPr/>
          </p:nvSpPr>
          <p:spPr>
            <a:xfrm>
              <a:off x="6318156" y="3022532"/>
              <a:ext cx="268519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1. </a:t>
              </a:r>
              <a:r>
                <a:rPr lang="ko-KR" altLang="en-US" sz="1200" b="1" dirty="0"/>
                <a:t>클릭한 추종자 상태창 팝업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2. </a:t>
              </a:r>
              <a:r>
                <a:rPr lang="ko-KR" altLang="en-US" sz="1200" b="1" dirty="0"/>
                <a:t>진화 버튼 팝업</a:t>
              </a:r>
              <a:endParaRPr lang="en-US" altLang="ko-KR" sz="1200" b="1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3E5557AE-752F-48E9-9BAC-F2E79EA57B43}"/>
                </a:ext>
              </a:extLst>
            </p:cNvPr>
            <p:cNvSpPr/>
            <p:nvPr/>
          </p:nvSpPr>
          <p:spPr>
            <a:xfrm>
              <a:off x="6019060" y="2123545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427CB6C-DAB9-4D16-B2C9-8F9D6A55A3AD}"/>
              </a:ext>
            </a:extLst>
          </p:cNvPr>
          <p:cNvGrpSpPr/>
          <p:nvPr/>
        </p:nvGrpSpPr>
        <p:grpSpPr>
          <a:xfrm>
            <a:off x="1819126" y="3840253"/>
            <a:ext cx="8553748" cy="2397877"/>
            <a:chOff x="1819126" y="3968084"/>
            <a:chExt cx="8553748" cy="239787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261D4E4-AEDB-49AF-81B0-F93D492A3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7687677" y="3968084"/>
              <a:ext cx="2685196" cy="155910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2474FC5-B8CC-4BAE-A375-21C8351E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1819126" y="3968084"/>
              <a:ext cx="2685196" cy="15591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0D4013-47F2-446A-AE9C-39BAC784FA77}"/>
                </a:ext>
              </a:extLst>
            </p:cNvPr>
            <p:cNvSpPr txBox="1"/>
            <p:nvPr/>
          </p:nvSpPr>
          <p:spPr>
            <a:xfrm>
              <a:off x="1819126" y="5527187"/>
              <a:ext cx="2685197" cy="2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추종자 상태창의 진화 버튼 클릭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BFAC7B-A39A-4E4D-8EBB-799628E174CE}"/>
                </a:ext>
              </a:extLst>
            </p:cNvPr>
            <p:cNvSpPr txBox="1"/>
            <p:nvPr/>
          </p:nvSpPr>
          <p:spPr>
            <a:xfrm>
              <a:off x="4864481" y="5534964"/>
              <a:ext cx="5508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상태창 닫기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en-US" altLang="ko-KR" sz="1200" b="1" dirty="0"/>
                <a:t>EP 1 </a:t>
              </a:r>
              <a:r>
                <a:rPr lang="ko-KR" altLang="en-US" sz="1200" b="1" dirty="0"/>
                <a:t>소비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진화 연출 출력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진화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36A708-E3DC-4679-91C5-1152792EE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4864479" y="3968085"/>
              <a:ext cx="2685197" cy="155910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4CB294C9-2E1D-4F10-95B6-2C4006B0855B}"/>
                </a:ext>
              </a:extLst>
            </p:cNvPr>
            <p:cNvSpPr/>
            <p:nvPr/>
          </p:nvSpPr>
          <p:spPr>
            <a:xfrm>
              <a:off x="4565383" y="4631738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99CF180-2CFF-4AC6-89EF-63959444ACF8}"/>
              </a:ext>
            </a:extLst>
          </p:cNvPr>
          <p:cNvSpPr/>
          <p:nvPr/>
        </p:nvSpPr>
        <p:spPr>
          <a:xfrm>
            <a:off x="4752937" y="2170555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658045A-498E-4075-A26C-18D8C4E72812}"/>
              </a:ext>
            </a:extLst>
          </p:cNvPr>
          <p:cNvSpPr/>
          <p:nvPr/>
        </p:nvSpPr>
        <p:spPr>
          <a:xfrm>
            <a:off x="6347677" y="1495368"/>
            <a:ext cx="951648" cy="1155757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9C4BEA5-A258-4235-B44A-C3320D8ABA34}"/>
              </a:ext>
            </a:extLst>
          </p:cNvPr>
          <p:cNvSpPr/>
          <p:nvPr/>
        </p:nvSpPr>
        <p:spPr>
          <a:xfrm>
            <a:off x="6500076" y="2043587"/>
            <a:ext cx="634150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EADA8AA-42B3-43EC-90E2-B4E7317FEE13}"/>
              </a:ext>
            </a:extLst>
          </p:cNvPr>
          <p:cNvSpPr/>
          <p:nvPr/>
        </p:nvSpPr>
        <p:spPr>
          <a:xfrm>
            <a:off x="1998561" y="4419256"/>
            <a:ext cx="634150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5922B2B-6BE4-44BF-AEC5-143A218681D9}"/>
              </a:ext>
            </a:extLst>
          </p:cNvPr>
          <p:cNvSpPr/>
          <p:nvPr/>
        </p:nvSpPr>
        <p:spPr>
          <a:xfrm>
            <a:off x="5833558" y="4956216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D1B7B89-EE93-4F62-B920-BF4B5A5A202C}"/>
              </a:ext>
            </a:extLst>
          </p:cNvPr>
          <p:cNvSpPr/>
          <p:nvPr/>
        </p:nvSpPr>
        <p:spPr>
          <a:xfrm>
            <a:off x="7687677" y="3840253"/>
            <a:ext cx="2685196" cy="155910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E5C8D52-B038-41A6-BDEB-93559CB9CDA8}"/>
              </a:ext>
            </a:extLst>
          </p:cNvPr>
          <p:cNvSpPr/>
          <p:nvPr/>
        </p:nvSpPr>
        <p:spPr>
          <a:xfrm>
            <a:off x="7741557" y="3948467"/>
            <a:ext cx="500743" cy="730652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D4D0D74-52F3-4383-A842-6E868BB50913}"/>
              </a:ext>
            </a:extLst>
          </p:cNvPr>
          <p:cNvGrpSpPr/>
          <p:nvPr/>
        </p:nvGrpSpPr>
        <p:grpSpPr>
          <a:xfrm>
            <a:off x="7290887" y="1495368"/>
            <a:ext cx="388232" cy="246221"/>
            <a:chOff x="8737306" y="2219980"/>
            <a:chExt cx="388232" cy="246221"/>
          </a:xfrm>
        </p:grpSpPr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CB55DAA6-C629-409D-9AF9-72738E6CB22D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D0D47FB-C8AD-4995-A2AC-3EA549896D93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1272B7-16C5-4B76-AF60-9E8E01546F91}"/>
              </a:ext>
            </a:extLst>
          </p:cNvPr>
          <p:cNvGrpSpPr/>
          <p:nvPr/>
        </p:nvGrpSpPr>
        <p:grpSpPr>
          <a:xfrm>
            <a:off x="7134226" y="1985547"/>
            <a:ext cx="388232" cy="246221"/>
            <a:chOff x="8737306" y="2219980"/>
            <a:chExt cx="388232" cy="246221"/>
          </a:xfrm>
        </p:grpSpPr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E3327E45-318B-42C7-AD7A-0D13684E95EA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5B2237-B89F-486E-8DC1-0C63EF1A1BC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AEA9EED-F11A-4B16-BE6E-D947292E786A}"/>
              </a:ext>
            </a:extLst>
          </p:cNvPr>
          <p:cNvGrpSpPr/>
          <p:nvPr/>
        </p:nvGrpSpPr>
        <p:grpSpPr>
          <a:xfrm>
            <a:off x="6012961" y="4886133"/>
            <a:ext cx="388232" cy="246221"/>
            <a:chOff x="8737306" y="2219980"/>
            <a:chExt cx="388232" cy="246221"/>
          </a:xfrm>
        </p:grpSpPr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EE21615D-E30D-4ED2-8F91-9E9C6DF8E499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E9222B-189A-49C7-BF0E-B96715377A2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8ECC8EA-0625-4780-B0A4-66862281B2B7}"/>
              </a:ext>
            </a:extLst>
          </p:cNvPr>
          <p:cNvGrpSpPr/>
          <p:nvPr/>
        </p:nvGrpSpPr>
        <p:grpSpPr>
          <a:xfrm>
            <a:off x="10426753" y="3840254"/>
            <a:ext cx="388232" cy="246221"/>
            <a:chOff x="8737306" y="2219980"/>
            <a:chExt cx="388232" cy="246221"/>
          </a:xfrm>
        </p:grpSpPr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608A069F-8593-423B-A6A6-708AA1949DB4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84B94A-B20B-4758-A96B-83049DACF0CD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D417862-EEEF-4600-B2A3-B0B8BFB906F7}"/>
              </a:ext>
            </a:extLst>
          </p:cNvPr>
          <p:cNvGrpSpPr/>
          <p:nvPr/>
        </p:nvGrpSpPr>
        <p:grpSpPr>
          <a:xfrm>
            <a:off x="8242300" y="3970239"/>
            <a:ext cx="388232" cy="246221"/>
            <a:chOff x="8737306" y="2219980"/>
            <a:chExt cx="388232" cy="246221"/>
          </a:xfrm>
        </p:grpSpPr>
        <p:sp>
          <p:nvSpPr>
            <p:cNvPr id="74" name="화살표: 오른쪽 73">
              <a:extLst>
                <a:ext uri="{FF2B5EF4-FFF2-40B4-BE49-F238E27FC236}">
                  <a16:creationId xmlns:a16="http://schemas.microsoft.com/office/drawing/2014/main" id="{B6965956-C38C-4D27-A4A8-45FC62888632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68BB264-BE3F-4061-AD95-DD6D7BFB33D2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4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C1FB84A-D280-45B3-9AE9-7E8ECBF8F794}"/>
              </a:ext>
            </a:extLst>
          </p:cNvPr>
          <p:cNvSpPr/>
          <p:nvPr/>
        </p:nvSpPr>
        <p:spPr>
          <a:xfrm>
            <a:off x="4899668" y="3882833"/>
            <a:ext cx="951648" cy="1073384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61A317-762F-463A-AEF2-4D3842F9D94F}"/>
              </a:ext>
            </a:extLst>
          </p:cNvPr>
          <p:cNvGrpSpPr/>
          <p:nvPr/>
        </p:nvGrpSpPr>
        <p:grpSpPr>
          <a:xfrm>
            <a:off x="5821288" y="3970239"/>
            <a:ext cx="388232" cy="246221"/>
            <a:chOff x="8737306" y="2219980"/>
            <a:chExt cx="388232" cy="246221"/>
          </a:xfrm>
        </p:grpSpPr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F2EADFA9-A1A0-49B7-9AF4-9633E02669B7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2F3D4C-695C-4745-967D-510674FC8A1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8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상태창 사용</a:t>
            </a:r>
            <a:r>
              <a:rPr lang="en-US" altLang="ko-KR" sz="2400" dirty="0"/>
              <a:t>)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A0C182-734A-438A-A13E-D08A3538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91" y="1268413"/>
            <a:ext cx="4968875" cy="4968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CB795A-4CB4-49C4-9A4D-654E4E94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579" y="1268413"/>
            <a:ext cx="2236630" cy="496887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E68282-9DBC-43E9-A111-FA34056C4FB0}"/>
              </a:ext>
            </a:extLst>
          </p:cNvPr>
          <p:cNvSpPr/>
          <p:nvPr/>
        </p:nvSpPr>
        <p:spPr>
          <a:xfrm>
            <a:off x="695324" y="1276880"/>
            <a:ext cx="1769532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추종자 상태창 차트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C55652DC-E3E8-4479-A9D1-75B6EDBBC6D2}"/>
              </a:ext>
            </a:extLst>
          </p:cNvPr>
          <p:cNvSpPr/>
          <p:nvPr/>
        </p:nvSpPr>
        <p:spPr>
          <a:xfrm>
            <a:off x="6095999" y="1276880"/>
            <a:ext cx="1921934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추종자 진화 버튼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진화 구슬</a:t>
            </a:r>
            <a:r>
              <a:rPr lang="en-US" altLang="ko-KR" sz="2400" dirty="0"/>
              <a:t>) </a:t>
            </a: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8E28E9-3727-4324-95BC-C33FA3F9248C}"/>
              </a:ext>
            </a:extLst>
          </p:cNvPr>
          <p:cNvGrpSpPr>
            <a:grpSpLocks noChangeAspect="1"/>
          </p:cNvGrpSpPr>
          <p:nvPr/>
        </p:nvGrpSpPr>
        <p:grpSpPr>
          <a:xfrm>
            <a:off x="1819126" y="3772504"/>
            <a:ext cx="2685196" cy="2020768"/>
            <a:chOff x="695323" y="1268412"/>
            <a:chExt cx="3533851" cy="265943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59C4497-7DF3-43DC-BFA7-848840C75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95323" y="1268412"/>
              <a:ext cx="3533850" cy="205185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1ACF9D-A8F5-4238-A778-CCC9B0DBAFEE}"/>
                </a:ext>
              </a:extLst>
            </p:cNvPr>
            <p:cNvSpPr txBox="1"/>
            <p:nvPr/>
          </p:nvSpPr>
          <p:spPr>
            <a:xfrm>
              <a:off x="695323" y="3320269"/>
              <a:ext cx="3533851" cy="60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구슬을 드래그 하여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추종자에게 아웃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12DA9799-BEEA-41F3-805C-D99E36F04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4864480" y="3772505"/>
            <a:ext cx="2685196" cy="155910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DE7FB52-888C-4728-A949-0C79152D27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7687678" y="3772505"/>
            <a:ext cx="2685195" cy="15591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E1F829B-887A-4F62-9CBB-F2105BE5A80D}"/>
              </a:ext>
            </a:extLst>
          </p:cNvPr>
          <p:cNvSpPr txBox="1"/>
          <p:nvPr/>
        </p:nvSpPr>
        <p:spPr>
          <a:xfrm>
            <a:off x="4864480" y="5332729"/>
            <a:ext cx="550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en-US" altLang="ko-KR" sz="1200" b="1" dirty="0"/>
              <a:t>EP 1 </a:t>
            </a:r>
            <a:r>
              <a:rPr lang="ko-KR" altLang="en-US" sz="1200" b="1" dirty="0"/>
              <a:t>소비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추종자 진화 연출 출력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추종자 진화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62F53FF8-5897-4D68-BF0D-2D9B46478DE2}"/>
              </a:ext>
            </a:extLst>
          </p:cNvPr>
          <p:cNvSpPr/>
          <p:nvPr/>
        </p:nvSpPr>
        <p:spPr>
          <a:xfrm>
            <a:off x="4565383" y="4436158"/>
            <a:ext cx="238036" cy="231794"/>
          </a:xfrm>
          <a:prstGeom prst="rightArrow">
            <a:avLst>
              <a:gd name="adj1" fmla="val 33606"/>
              <a:gd name="adj2" fmla="val 427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4E7CFE7-BFF0-4481-A13A-E7A1E1BAEEFD}"/>
              </a:ext>
            </a:extLst>
          </p:cNvPr>
          <p:cNvGrpSpPr>
            <a:grpSpLocks noChangeAspect="1"/>
          </p:cNvGrpSpPr>
          <p:nvPr/>
        </p:nvGrpSpPr>
        <p:grpSpPr>
          <a:xfrm>
            <a:off x="700996" y="1670483"/>
            <a:ext cx="10795680" cy="1909637"/>
            <a:chOff x="700995" y="1268413"/>
            <a:chExt cx="11691189" cy="206804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CE9FBC4-870C-4EF5-BC73-790CD9B2F6CC}"/>
                </a:ext>
              </a:extLst>
            </p:cNvPr>
            <p:cNvGrpSpPr/>
            <p:nvPr/>
          </p:nvGrpSpPr>
          <p:grpSpPr>
            <a:xfrm>
              <a:off x="700995" y="1268413"/>
              <a:ext cx="5724281" cy="1915172"/>
              <a:chOff x="695325" y="1387699"/>
              <a:chExt cx="5724281" cy="1915172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1971D16-91DC-4D47-9E97-B7CA1086B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3740379" y="1393688"/>
                <a:ext cx="2679225" cy="1555636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68BBE27-4008-4DC9-A441-56DF2B99589C}"/>
                  </a:ext>
                </a:extLst>
              </p:cNvPr>
              <p:cNvSpPr txBox="1"/>
              <p:nvPr/>
            </p:nvSpPr>
            <p:spPr>
              <a:xfrm>
                <a:off x="3740380" y="2952855"/>
                <a:ext cx="2679226" cy="350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AutoNum type="arabicPeriod"/>
                </a:pPr>
                <a:r>
                  <a:rPr lang="ko-KR" altLang="en-US" sz="1200" b="1" dirty="0"/>
                  <a:t>진화 관련 텍스트 팝업 출력</a:t>
                </a:r>
                <a:endParaRPr lang="en-US" altLang="ko-KR" sz="1200" b="1" dirty="0"/>
              </a:p>
              <a:p>
                <a:pPr marL="228600" indent="-228600" algn="ctr">
                  <a:buAutoNum type="arabicPeriod"/>
                </a:pPr>
                <a:r>
                  <a:rPr lang="ko-KR" altLang="en-US" sz="1200" b="1" dirty="0"/>
                  <a:t>진화 구슬 발광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75C40D-4095-4E68-9024-1259B29C3651}"/>
                  </a:ext>
                </a:extLst>
              </p:cNvPr>
              <p:cNvSpPr txBox="1"/>
              <p:nvPr/>
            </p:nvSpPr>
            <p:spPr>
              <a:xfrm>
                <a:off x="695325" y="2946628"/>
                <a:ext cx="2678815" cy="209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진화 구슬 클릭</a:t>
                </a:r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2079F6AC-1675-4B44-83AF-838153695F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695327" y="1387699"/>
                <a:ext cx="2684896" cy="1558929"/>
              </a:xfrm>
              <a:prstGeom prst="rect">
                <a:avLst/>
              </a:prstGeom>
            </p:spPr>
          </p:pic>
          <p:sp>
            <p:nvSpPr>
              <p:cNvPr id="58" name="화살표: 오른쪽 57">
                <a:extLst>
                  <a:ext uri="{FF2B5EF4-FFF2-40B4-BE49-F238E27FC236}">
                    <a16:creationId xmlns:a16="http://schemas.microsoft.com/office/drawing/2014/main" id="{EE37BEFB-75A7-46A1-98BD-D91338B6C173}"/>
                  </a:ext>
                </a:extLst>
              </p:cNvPr>
              <p:cNvSpPr/>
              <p:nvPr/>
            </p:nvSpPr>
            <p:spPr>
              <a:xfrm>
                <a:off x="3441283" y="2051266"/>
                <a:ext cx="238036" cy="231794"/>
              </a:xfrm>
              <a:prstGeom prst="rightArrow">
                <a:avLst>
                  <a:gd name="adj1" fmla="val 33606"/>
                  <a:gd name="adj2" fmla="val 4272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24A62D-AD5E-4556-B8D2-2B44F884850F}"/>
                </a:ext>
              </a:extLst>
            </p:cNvPr>
            <p:cNvGrpSpPr/>
            <p:nvPr/>
          </p:nvGrpSpPr>
          <p:grpSpPr>
            <a:xfrm>
              <a:off x="6661407" y="1281042"/>
              <a:ext cx="5730777" cy="2055413"/>
              <a:chOff x="3266606" y="3908675"/>
              <a:chExt cx="5730777" cy="2055413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53BDEE60-A191-4CAB-A5E7-FE0E0BDACA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3272690" y="3908675"/>
                <a:ext cx="2679227" cy="1555637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9028C7-6C96-4A3D-ADAC-2A9DE49F1AA1}"/>
                  </a:ext>
                </a:extLst>
              </p:cNvPr>
              <p:cNvSpPr txBox="1"/>
              <p:nvPr/>
            </p:nvSpPr>
            <p:spPr>
              <a:xfrm>
                <a:off x="3266606" y="5464128"/>
                <a:ext cx="2679228" cy="49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진화 구슬을 드래그 하여</a:t>
                </a:r>
                <a:endParaRPr lang="en-US" altLang="ko-KR" sz="1200" b="1" dirty="0"/>
              </a:p>
              <a:p>
                <a:pPr algn="ctr"/>
                <a:r>
                  <a:rPr lang="ko-KR" altLang="en-US" sz="1200" b="1" dirty="0"/>
                  <a:t>추종자에게 마우스 오버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4D78EB06-BD1A-4352-B50C-6D98582405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6318157" y="3908675"/>
                <a:ext cx="2679226" cy="1555637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3EEE75F-2501-4422-A991-6013D220D6D5}"/>
                  </a:ext>
                </a:extLst>
              </p:cNvPr>
              <p:cNvSpPr txBox="1"/>
              <p:nvPr/>
            </p:nvSpPr>
            <p:spPr>
              <a:xfrm>
                <a:off x="6318156" y="5464128"/>
                <a:ext cx="2679227" cy="210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추종자 상태창 출력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2B068A50-2024-4FCA-88DC-C7A9BDD1562A}"/>
                  </a:ext>
                </a:extLst>
              </p:cNvPr>
              <p:cNvSpPr/>
              <p:nvPr/>
            </p:nvSpPr>
            <p:spPr>
              <a:xfrm>
                <a:off x="6019060" y="4570596"/>
                <a:ext cx="238036" cy="231794"/>
              </a:xfrm>
              <a:prstGeom prst="rightArrow">
                <a:avLst>
                  <a:gd name="adj1" fmla="val 33606"/>
                  <a:gd name="adj2" fmla="val 4272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36F47CEB-EEB5-4F6B-906F-401CDDE8C7A8}"/>
              </a:ext>
            </a:extLst>
          </p:cNvPr>
          <p:cNvSpPr/>
          <p:nvPr/>
        </p:nvSpPr>
        <p:spPr>
          <a:xfrm>
            <a:off x="1469230" y="2624995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0F30290-D1F5-4DB4-87B3-FDFD6AF95D59}"/>
              </a:ext>
            </a:extLst>
          </p:cNvPr>
          <p:cNvSpPr/>
          <p:nvPr/>
        </p:nvSpPr>
        <p:spPr>
          <a:xfrm>
            <a:off x="4115660" y="2228293"/>
            <a:ext cx="1270728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96FE601-A55A-46F9-9863-8A5A1B50F02C}"/>
              </a:ext>
            </a:extLst>
          </p:cNvPr>
          <p:cNvSpPr/>
          <p:nvPr/>
        </p:nvSpPr>
        <p:spPr>
          <a:xfrm>
            <a:off x="4281080" y="2684183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AE646D-D64F-4A64-B593-20742D60A4D2}"/>
              </a:ext>
            </a:extLst>
          </p:cNvPr>
          <p:cNvSpPr/>
          <p:nvPr/>
        </p:nvSpPr>
        <p:spPr>
          <a:xfrm>
            <a:off x="6987346" y="2690533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FA16268-0399-46C4-BFA6-3BFD7CD839BC}"/>
              </a:ext>
            </a:extLst>
          </p:cNvPr>
          <p:cNvSpPr/>
          <p:nvPr/>
        </p:nvSpPr>
        <p:spPr>
          <a:xfrm>
            <a:off x="7554438" y="2309623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4EC1FF6-D805-458F-9777-DB9B7595761F}"/>
              </a:ext>
            </a:extLst>
          </p:cNvPr>
          <p:cNvSpPr/>
          <p:nvPr/>
        </p:nvSpPr>
        <p:spPr>
          <a:xfrm>
            <a:off x="9049718" y="1708426"/>
            <a:ext cx="877713" cy="829987"/>
          </a:xfrm>
          <a:prstGeom prst="roundRect">
            <a:avLst>
              <a:gd name="adj" fmla="val 6912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8A3BA8C-F5A5-452D-8C30-446A52BED4EF}"/>
              </a:ext>
            </a:extLst>
          </p:cNvPr>
          <p:cNvSpPr/>
          <p:nvPr/>
        </p:nvSpPr>
        <p:spPr>
          <a:xfrm>
            <a:off x="2669238" y="4883067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F68A942-CCF5-4B9C-B80C-2D79B94A993D}"/>
              </a:ext>
            </a:extLst>
          </p:cNvPr>
          <p:cNvSpPr/>
          <p:nvPr/>
        </p:nvSpPr>
        <p:spPr>
          <a:xfrm>
            <a:off x="3294309" y="4466250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350F306-3F40-4C22-A9F9-E647DDF0AF53}"/>
              </a:ext>
            </a:extLst>
          </p:cNvPr>
          <p:cNvSpPr/>
          <p:nvPr/>
        </p:nvSpPr>
        <p:spPr>
          <a:xfrm>
            <a:off x="5833558" y="4891306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520C464-7422-4B06-9445-FEC149C28792}"/>
              </a:ext>
            </a:extLst>
          </p:cNvPr>
          <p:cNvSpPr/>
          <p:nvPr/>
        </p:nvSpPr>
        <p:spPr>
          <a:xfrm>
            <a:off x="7687677" y="3779311"/>
            <a:ext cx="2685196" cy="155910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FFC7A4A-CFB2-4EEF-B734-2F9C3C8D89CB}"/>
              </a:ext>
            </a:extLst>
          </p:cNvPr>
          <p:cNvSpPr/>
          <p:nvPr/>
        </p:nvSpPr>
        <p:spPr>
          <a:xfrm>
            <a:off x="7741557" y="3887525"/>
            <a:ext cx="500743" cy="730652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C50734B-882D-4E33-9C22-AF933CBD915B}"/>
              </a:ext>
            </a:extLst>
          </p:cNvPr>
          <p:cNvGrpSpPr/>
          <p:nvPr/>
        </p:nvGrpSpPr>
        <p:grpSpPr>
          <a:xfrm>
            <a:off x="5374969" y="2166043"/>
            <a:ext cx="388232" cy="246221"/>
            <a:chOff x="8737306" y="2219980"/>
            <a:chExt cx="388232" cy="246221"/>
          </a:xfrm>
        </p:grpSpPr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EB24CAB8-BB86-43E7-A0F2-1A4AEFC5291B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F7FA9F-CE32-4F20-A29A-F4B2CDD9EBE6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7E9D48D-DFD6-4BD8-A44C-1E826FC149ED}"/>
              </a:ext>
            </a:extLst>
          </p:cNvPr>
          <p:cNvGrpSpPr/>
          <p:nvPr/>
        </p:nvGrpSpPr>
        <p:grpSpPr>
          <a:xfrm>
            <a:off x="4611808" y="2743722"/>
            <a:ext cx="388232" cy="246221"/>
            <a:chOff x="8737306" y="2219980"/>
            <a:chExt cx="388232" cy="246221"/>
          </a:xfrm>
        </p:grpSpPr>
        <p:sp>
          <p:nvSpPr>
            <p:cNvPr id="81" name="화살표: 오른쪽 80">
              <a:extLst>
                <a:ext uri="{FF2B5EF4-FFF2-40B4-BE49-F238E27FC236}">
                  <a16:creationId xmlns:a16="http://schemas.microsoft.com/office/drawing/2014/main" id="{F63F4ADA-1522-4D2B-9D3B-7351788482EC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E934CB-2577-4BC9-9285-9AFE4D8944E0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00A01C7-2CFD-403D-BD57-1F17BDF89F1F}"/>
              </a:ext>
            </a:extLst>
          </p:cNvPr>
          <p:cNvCxnSpPr/>
          <p:nvPr/>
        </p:nvCxnSpPr>
        <p:spPr>
          <a:xfrm flipV="1">
            <a:off x="7157605" y="2538413"/>
            <a:ext cx="552883" cy="327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010DEF2-1954-4273-B04B-E80C36875E7E}"/>
              </a:ext>
            </a:extLst>
          </p:cNvPr>
          <p:cNvCxnSpPr/>
          <p:nvPr/>
        </p:nvCxnSpPr>
        <p:spPr>
          <a:xfrm flipV="1">
            <a:off x="2839766" y="4732712"/>
            <a:ext cx="552883" cy="327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6B02B8A-3E4D-475D-88EE-7B385DB20748}"/>
              </a:ext>
            </a:extLst>
          </p:cNvPr>
          <p:cNvGrpSpPr/>
          <p:nvPr/>
        </p:nvGrpSpPr>
        <p:grpSpPr>
          <a:xfrm>
            <a:off x="5986903" y="4821223"/>
            <a:ext cx="388232" cy="246221"/>
            <a:chOff x="8737306" y="2219980"/>
            <a:chExt cx="388232" cy="246221"/>
          </a:xfrm>
        </p:grpSpPr>
        <p:sp>
          <p:nvSpPr>
            <p:cNvPr id="96" name="화살표: 오른쪽 95">
              <a:extLst>
                <a:ext uri="{FF2B5EF4-FFF2-40B4-BE49-F238E27FC236}">
                  <a16:creationId xmlns:a16="http://schemas.microsoft.com/office/drawing/2014/main" id="{82C0AC2F-A24B-49DB-8102-19CBAFF1F147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C33824-3856-4F9F-B422-F7D7D295712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483BFF1-1DA6-442A-9DD6-51B3010E21A9}"/>
              </a:ext>
            </a:extLst>
          </p:cNvPr>
          <p:cNvGrpSpPr/>
          <p:nvPr/>
        </p:nvGrpSpPr>
        <p:grpSpPr>
          <a:xfrm>
            <a:off x="10372873" y="3772504"/>
            <a:ext cx="388232" cy="246221"/>
            <a:chOff x="8737306" y="2219980"/>
            <a:chExt cx="388232" cy="246221"/>
          </a:xfrm>
        </p:grpSpPr>
        <p:sp>
          <p:nvSpPr>
            <p:cNvPr id="99" name="화살표: 오른쪽 98">
              <a:extLst>
                <a:ext uri="{FF2B5EF4-FFF2-40B4-BE49-F238E27FC236}">
                  <a16:creationId xmlns:a16="http://schemas.microsoft.com/office/drawing/2014/main" id="{29035365-3803-490F-A54A-947D324CDA99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D8AFA6-E932-4EED-BBB7-5A13D436ADF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96262AB-FBF7-4AEF-B17D-FAA80EEC2B1E}"/>
              </a:ext>
            </a:extLst>
          </p:cNvPr>
          <p:cNvGrpSpPr/>
          <p:nvPr/>
        </p:nvGrpSpPr>
        <p:grpSpPr>
          <a:xfrm>
            <a:off x="8242300" y="3895614"/>
            <a:ext cx="388232" cy="246221"/>
            <a:chOff x="8737306" y="2219980"/>
            <a:chExt cx="388232" cy="246221"/>
          </a:xfrm>
        </p:grpSpPr>
        <p:sp>
          <p:nvSpPr>
            <p:cNvPr id="102" name="화살표: 오른쪽 101">
              <a:extLst>
                <a:ext uri="{FF2B5EF4-FFF2-40B4-BE49-F238E27FC236}">
                  <a16:creationId xmlns:a16="http://schemas.microsoft.com/office/drawing/2014/main" id="{D06966DA-5411-4B14-BF23-293DD51DD14A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47AC099-9871-4807-AD46-5D739E72A412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41AD59-AAE4-4275-BCA3-F947020831A5}"/>
              </a:ext>
            </a:extLst>
          </p:cNvPr>
          <p:cNvSpPr txBox="1"/>
          <p:nvPr/>
        </p:nvSpPr>
        <p:spPr>
          <a:xfrm>
            <a:off x="742333" y="5775623"/>
            <a:ext cx="486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(EP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</a:t>
            </a:r>
            <a:r>
              <a:rPr lang="en-US" altLang="ko-KR" sz="1200" dirty="0"/>
              <a:t>EP</a:t>
            </a:r>
            <a:r>
              <a:rPr lang="ko-KR" altLang="en-US" sz="1200" dirty="0"/>
              <a:t>를 사용하지 않는 진화가 가능한 추종자가 있을 경우</a:t>
            </a:r>
            <a:endParaRPr lang="en-US" altLang="ko-KR" sz="1200" dirty="0"/>
          </a:p>
          <a:p>
            <a:r>
              <a:rPr lang="ko-KR" altLang="en-US" sz="1200" dirty="0"/>
              <a:t>해당 추종자에게만 진화 구슬을 드래그 아웃할 수 있다</a:t>
            </a:r>
            <a:r>
              <a:rPr lang="en-US" altLang="ko-KR" sz="1200" dirty="0"/>
              <a:t>.)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069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진화 구슬</a:t>
            </a:r>
            <a:r>
              <a:rPr lang="en-US" altLang="ko-KR" sz="2400" dirty="0"/>
              <a:t>)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0A44F-F61F-435B-B118-869DC98E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268413"/>
            <a:ext cx="3564928" cy="4968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B84484-1B42-44E2-B06F-49F9CABD2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35" y="1268413"/>
            <a:ext cx="2491516" cy="4968876"/>
          </a:xfrm>
          <a:prstGeom prst="rect">
            <a:avLst/>
          </a:prstGeom>
        </p:spPr>
      </p:pic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E583D0C-F51A-44D5-8F42-EA52ABF6BE20}"/>
              </a:ext>
            </a:extLst>
          </p:cNvPr>
          <p:cNvSpPr/>
          <p:nvPr/>
        </p:nvSpPr>
        <p:spPr>
          <a:xfrm>
            <a:off x="695324" y="1276880"/>
            <a:ext cx="1920876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진화 구슬 드래그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88722444-236F-4E69-BFDC-F9EAFF8DED5F}"/>
              </a:ext>
            </a:extLst>
          </p:cNvPr>
          <p:cNvSpPr/>
          <p:nvPr/>
        </p:nvSpPr>
        <p:spPr>
          <a:xfrm>
            <a:off x="6095999" y="1276880"/>
            <a:ext cx="2252134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진화 구슬 드래그 아웃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55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 </a:t>
            </a:r>
            <a:r>
              <a:rPr lang="ko-KR" altLang="en-US" sz="2400" dirty="0"/>
              <a:t>후 알고리즘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09884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8142</TotalTime>
  <Pages>7</Pages>
  <Words>1024</Words>
  <Characters>0</Characters>
  <Application>Microsoft Office PowerPoint</Application>
  <DocSecurity>0</DocSecurity>
  <PresentationFormat>와이드스크린</PresentationFormat>
  <Lines>0</Lines>
  <Paragraphs>116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ShadowVerse 진화 시스템 역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4750</cp:revision>
  <dcterms:modified xsi:type="dcterms:W3CDTF">2025-02-14T10:52:05Z</dcterms:modified>
  <cp:version>9.103.97.45139</cp:version>
</cp:coreProperties>
</file>